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9" r:id="rId2"/>
    <p:sldId id="355" r:id="rId3"/>
    <p:sldId id="483" r:id="rId4"/>
    <p:sldId id="484" r:id="rId5"/>
    <p:sldId id="482" r:id="rId6"/>
    <p:sldId id="465" r:id="rId7"/>
    <p:sldId id="485" r:id="rId8"/>
    <p:sldId id="486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495" r:id="rId18"/>
    <p:sldId id="496" r:id="rId19"/>
    <p:sldId id="497" r:id="rId20"/>
    <p:sldId id="498" r:id="rId21"/>
    <p:sldId id="499" r:id="rId22"/>
    <p:sldId id="518" r:id="rId23"/>
    <p:sldId id="500" r:id="rId24"/>
    <p:sldId id="502" r:id="rId25"/>
    <p:sldId id="504" r:id="rId26"/>
    <p:sldId id="503" r:id="rId27"/>
    <p:sldId id="505" r:id="rId28"/>
    <p:sldId id="506" r:id="rId29"/>
    <p:sldId id="507" r:id="rId30"/>
    <p:sldId id="508" r:id="rId31"/>
    <p:sldId id="509" r:id="rId32"/>
    <p:sldId id="514" r:id="rId33"/>
    <p:sldId id="515" r:id="rId34"/>
    <p:sldId id="510" r:id="rId35"/>
    <p:sldId id="511" r:id="rId36"/>
    <p:sldId id="512" r:id="rId37"/>
    <p:sldId id="513" r:id="rId38"/>
    <p:sldId id="516" r:id="rId39"/>
    <p:sldId id="51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14E05"/>
    <a:srgbClr val="FF9999"/>
    <a:srgbClr val="8F9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450FE-D500-D448-8154-3DA1C86A363D}" v="27" dt="2022-09-19T02:38:39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7" autoAdjust="0"/>
    <p:restoredTop sz="84110" autoAdjust="0"/>
  </p:normalViewPr>
  <p:slideViewPr>
    <p:cSldViewPr>
      <p:cViewPr varScale="1">
        <p:scale>
          <a:sx n="86" d="100"/>
          <a:sy n="86" d="100"/>
        </p:scale>
        <p:origin x="243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08715-2F83-4971-BD93-1DCA8AF3735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37F3A-6B46-4C7C-B1C2-D304F3F2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0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37F3A-6B46-4C7C-B1C2-D304F3F29B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3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30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99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631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22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02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707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8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075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198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81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37F3A-6B46-4C7C-B1C2-D304F3F29B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3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212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25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407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894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351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063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040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907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117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44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526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021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3238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522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719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64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60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479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24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9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30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300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27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820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087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37F3A-6B46-4C7C-B1C2-D304F3F29B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30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9C867-0F69-4338-B2F4-C40242888640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B563-4F15-42D4-A984-4F5120EB1E05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7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79B5-C5DB-4528-98D6-863E12DF56AF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8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AE3B-3164-4CC6-ADBA-D3DBE9C0FA99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79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542C-3D91-4EAD-99CA-0CC7B6E17364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1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1F10-86D5-4D3F-A055-CB511674F795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7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FEC8-A571-4B88-A75B-366148CAE08D}" type="datetime1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0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1932-97B9-467B-9376-8099A4A64220}" type="datetime1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3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8A8-E06B-4019-BD09-8F74929E6544}" type="datetime1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6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B79B-86E5-410E-9E0D-EE48D2206845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B0E6-22BA-41A9-A8DA-F6CED59BA829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CO1: K-Maps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796A8-CA81-436A-A350-1B6435200B07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CO1: K-Maps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3C452-0A05-4E9F-B82A-13A5A7068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9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svg"/><Relationship Id="rId3" Type="http://schemas.openxmlformats.org/officeDocument/2006/relationships/image" Target="../media/image1.jpe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3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2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jpe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1.jpeg"/><Relationship Id="rId7" Type="http://schemas.openxmlformats.org/officeDocument/2006/relationships/image" Target="../media/image63.svg"/><Relationship Id="rId12" Type="http://schemas.openxmlformats.org/officeDocument/2006/relationships/image" Target="../media/image68.sv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1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jpeg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1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jpeg"/><Relationship Id="rId7" Type="http://schemas.openxmlformats.org/officeDocument/2006/relationships/image" Target="../media/image101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7" Type="http://schemas.openxmlformats.org/officeDocument/2006/relationships/image" Target="../media/image113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" Type="http://schemas.openxmlformats.org/officeDocument/2006/relationships/image" Target="../media/image111.sv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10" Type="http://schemas.openxmlformats.org/officeDocument/2006/relationships/image" Target="../media/image116.png"/><Relationship Id="rId19" Type="http://schemas.openxmlformats.org/officeDocument/2006/relationships/image" Target="../media/image125.sv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8" Type="http://schemas.openxmlformats.org/officeDocument/2006/relationships/image" Target="../media/image114.png"/><Relationship Id="rId3" Type="http://schemas.openxmlformats.org/officeDocument/2006/relationships/image" Target="../media/image1.jpe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450.pn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63.svg"/><Relationship Id="rId18" Type="http://schemas.openxmlformats.org/officeDocument/2006/relationships/image" Target="../media/image168.png"/><Relationship Id="rId26" Type="http://schemas.openxmlformats.org/officeDocument/2006/relationships/image" Target="../media/image174.svg"/><Relationship Id="rId3" Type="http://schemas.openxmlformats.org/officeDocument/2006/relationships/image" Target="../media/image1.jpeg"/><Relationship Id="rId21" Type="http://schemas.openxmlformats.org/officeDocument/2006/relationships/image" Target="../media/image170.svg"/><Relationship Id="rId7" Type="http://schemas.openxmlformats.org/officeDocument/2006/relationships/image" Target="../media/image159.svg"/><Relationship Id="rId12" Type="http://schemas.openxmlformats.org/officeDocument/2006/relationships/image" Target="../media/image118.png"/><Relationship Id="rId17" Type="http://schemas.openxmlformats.org/officeDocument/2006/relationships/image" Target="../media/image167.svg"/><Relationship Id="rId25" Type="http://schemas.openxmlformats.org/officeDocument/2006/relationships/image" Target="../media/image17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66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2.svg"/><Relationship Id="rId24" Type="http://schemas.openxmlformats.org/officeDocument/2006/relationships/image" Target="../media/image172.svg"/><Relationship Id="rId5" Type="http://schemas.openxmlformats.org/officeDocument/2006/relationships/image" Target="../media/image157.svg"/><Relationship Id="rId15" Type="http://schemas.openxmlformats.org/officeDocument/2006/relationships/image" Target="../media/image165.svg"/><Relationship Id="rId23" Type="http://schemas.openxmlformats.org/officeDocument/2006/relationships/image" Target="../media/image171.png"/><Relationship Id="rId28" Type="http://schemas.openxmlformats.org/officeDocument/2006/relationships/image" Target="../media/image176.svg"/><Relationship Id="rId10" Type="http://schemas.openxmlformats.org/officeDocument/2006/relationships/image" Target="../media/image161.png"/><Relationship Id="rId19" Type="http://schemas.openxmlformats.org/officeDocument/2006/relationships/image" Target="../media/image169.svg"/><Relationship Id="rId4" Type="http://schemas.openxmlformats.org/officeDocument/2006/relationships/image" Target="../media/image156.png"/><Relationship Id="rId9" Type="http://schemas.openxmlformats.org/officeDocument/2006/relationships/image" Target="../media/image160.svg"/><Relationship Id="rId14" Type="http://schemas.openxmlformats.org/officeDocument/2006/relationships/image" Target="../media/image164.png"/><Relationship Id="rId22" Type="http://schemas.openxmlformats.org/officeDocument/2006/relationships/image" Target="../media/image1650.png"/><Relationship Id="rId27" Type="http://schemas.openxmlformats.org/officeDocument/2006/relationships/image" Target="../media/image175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svg"/><Relationship Id="rId18" Type="http://schemas.openxmlformats.org/officeDocument/2006/relationships/image" Target="../media/image168.png"/><Relationship Id="rId26" Type="http://schemas.openxmlformats.org/officeDocument/2006/relationships/image" Target="../media/image194.png"/><Relationship Id="rId39" Type="http://schemas.openxmlformats.org/officeDocument/2006/relationships/image" Target="../media/image205.svg"/><Relationship Id="rId21" Type="http://schemas.openxmlformats.org/officeDocument/2006/relationships/image" Target="../media/image189.svg"/><Relationship Id="rId34" Type="http://schemas.openxmlformats.org/officeDocument/2006/relationships/image" Target="../media/image148.png"/><Relationship Id="rId7" Type="http://schemas.openxmlformats.org/officeDocument/2006/relationships/image" Target="../media/image179.svg"/><Relationship Id="rId12" Type="http://schemas.openxmlformats.org/officeDocument/2006/relationships/image" Target="../media/image183.png"/><Relationship Id="rId17" Type="http://schemas.openxmlformats.org/officeDocument/2006/relationships/image" Target="../media/image186.svg"/><Relationship Id="rId25" Type="http://schemas.openxmlformats.org/officeDocument/2006/relationships/image" Target="../media/image193.svg"/><Relationship Id="rId33" Type="http://schemas.openxmlformats.org/officeDocument/2006/relationships/image" Target="../media/image201.svg"/><Relationship Id="rId38" Type="http://schemas.openxmlformats.org/officeDocument/2006/relationships/image" Target="../media/image20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66.png"/><Relationship Id="rId20" Type="http://schemas.openxmlformats.org/officeDocument/2006/relationships/image" Target="../media/image188.png"/><Relationship Id="rId29" Type="http://schemas.openxmlformats.org/officeDocument/2006/relationships/image" Target="../media/image1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82.svg"/><Relationship Id="rId24" Type="http://schemas.openxmlformats.org/officeDocument/2006/relationships/image" Target="../media/image192.png"/><Relationship Id="rId32" Type="http://schemas.openxmlformats.org/officeDocument/2006/relationships/image" Target="../media/image200.png"/><Relationship Id="rId37" Type="http://schemas.openxmlformats.org/officeDocument/2006/relationships/image" Target="../media/image203.svg"/><Relationship Id="rId5" Type="http://schemas.openxmlformats.org/officeDocument/2006/relationships/image" Target="../media/image178.svg"/><Relationship Id="rId15" Type="http://schemas.openxmlformats.org/officeDocument/2006/relationships/image" Target="../media/image185.svg"/><Relationship Id="rId23" Type="http://schemas.openxmlformats.org/officeDocument/2006/relationships/image" Target="../media/image191.svg"/><Relationship Id="rId28" Type="http://schemas.openxmlformats.org/officeDocument/2006/relationships/image" Target="../media/image196.png"/><Relationship Id="rId36" Type="http://schemas.openxmlformats.org/officeDocument/2006/relationships/image" Target="../media/image202.png"/><Relationship Id="rId10" Type="http://schemas.openxmlformats.org/officeDocument/2006/relationships/image" Target="../media/image181.png"/><Relationship Id="rId19" Type="http://schemas.openxmlformats.org/officeDocument/2006/relationships/image" Target="../media/image187.svg"/><Relationship Id="rId31" Type="http://schemas.openxmlformats.org/officeDocument/2006/relationships/image" Target="../media/image199.svg"/><Relationship Id="rId4" Type="http://schemas.openxmlformats.org/officeDocument/2006/relationships/image" Target="../media/image177.png"/><Relationship Id="rId9" Type="http://schemas.openxmlformats.org/officeDocument/2006/relationships/image" Target="../media/image180.svg"/><Relationship Id="rId14" Type="http://schemas.openxmlformats.org/officeDocument/2006/relationships/image" Target="../media/image164.png"/><Relationship Id="rId22" Type="http://schemas.openxmlformats.org/officeDocument/2006/relationships/image" Target="../media/image190.png"/><Relationship Id="rId27" Type="http://schemas.openxmlformats.org/officeDocument/2006/relationships/image" Target="../media/image195.svg"/><Relationship Id="rId30" Type="http://schemas.openxmlformats.org/officeDocument/2006/relationships/image" Target="../media/image198.png"/><Relationship Id="rId35" Type="http://schemas.openxmlformats.org/officeDocument/2006/relationships/image" Target="../media/image149.svg"/><Relationship Id="rId8" Type="http://schemas.openxmlformats.org/officeDocument/2006/relationships/image" Target="../media/image114.png"/><Relationship Id="rId3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svg"/><Relationship Id="rId18" Type="http://schemas.openxmlformats.org/officeDocument/2006/relationships/image" Target="../media/image168.png"/><Relationship Id="rId26" Type="http://schemas.openxmlformats.org/officeDocument/2006/relationships/image" Target="../media/image218.png"/><Relationship Id="rId39" Type="http://schemas.openxmlformats.org/officeDocument/2006/relationships/image" Target="../media/image228.svg"/><Relationship Id="rId21" Type="http://schemas.openxmlformats.org/officeDocument/2006/relationships/image" Target="../media/image215.svg"/><Relationship Id="rId34" Type="http://schemas.openxmlformats.org/officeDocument/2006/relationships/image" Target="../media/image223.png"/><Relationship Id="rId7" Type="http://schemas.openxmlformats.org/officeDocument/2006/relationships/image" Target="../media/image208.svg"/><Relationship Id="rId12" Type="http://schemas.openxmlformats.org/officeDocument/2006/relationships/image" Target="../media/image118.png"/><Relationship Id="rId17" Type="http://schemas.openxmlformats.org/officeDocument/2006/relationships/image" Target="../media/image213.svg"/><Relationship Id="rId25" Type="http://schemas.openxmlformats.org/officeDocument/2006/relationships/image" Target="../media/image217.svg"/><Relationship Id="rId33" Type="http://schemas.openxmlformats.org/officeDocument/2006/relationships/image" Target="../media/image149.svg"/><Relationship Id="rId38" Type="http://schemas.openxmlformats.org/officeDocument/2006/relationships/image" Target="../media/image227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66.png"/><Relationship Id="rId20" Type="http://schemas.openxmlformats.org/officeDocument/2006/relationships/image" Target="../media/image126.png"/><Relationship Id="rId29" Type="http://schemas.openxmlformats.org/officeDocument/2006/relationships/image" Target="../media/image2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210.svg"/><Relationship Id="rId24" Type="http://schemas.openxmlformats.org/officeDocument/2006/relationships/image" Target="../media/image192.png"/><Relationship Id="rId32" Type="http://schemas.openxmlformats.org/officeDocument/2006/relationships/image" Target="../media/image148.png"/><Relationship Id="rId37" Type="http://schemas.openxmlformats.org/officeDocument/2006/relationships/image" Target="../media/image226.svg"/><Relationship Id="rId5" Type="http://schemas.openxmlformats.org/officeDocument/2006/relationships/image" Target="../media/image207.svg"/><Relationship Id="rId15" Type="http://schemas.openxmlformats.org/officeDocument/2006/relationships/image" Target="../media/image212.svg"/><Relationship Id="rId23" Type="http://schemas.openxmlformats.org/officeDocument/2006/relationships/image" Target="../media/image216.svg"/><Relationship Id="rId28" Type="http://schemas.openxmlformats.org/officeDocument/2006/relationships/image" Target="../media/image196.png"/><Relationship Id="rId36" Type="http://schemas.openxmlformats.org/officeDocument/2006/relationships/image" Target="../media/image225.png"/><Relationship Id="rId10" Type="http://schemas.openxmlformats.org/officeDocument/2006/relationships/image" Target="../media/image161.png"/><Relationship Id="rId19" Type="http://schemas.openxmlformats.org/officeDocument/2006/relationships/image" Target="../media/image214.svg"/><Relationship Id="rId31" Type="http://schemas.openxmlformats.org/officeDocument/2006/relationships/image" Target="../media/image222.svg"/><Relationship Id="rId4" Type="http://schemas.openxmlformats.org/officeDocument/2006/relationships/image" Target="../media/image206.png"/><Relationship Id="rId9" Type="http://schemas.openxmlformats.org/officeDocument/2006/relationships/image" Target="../media/image209.svg"/><Relationship Id="rId14" Type="http://schemas.openxmlformats.org/officeDocument/2006/relationships/image" Target="../media/image164.png"/><Relationship Id="rId22" Type="http://schemas.openxmlformats.org/officeDocument/2006/relationships/image" Target="../media/image190.png"/><Relationship Id="rId27" Type="http://schemas.openxmlformats.org/officeDocument/2006/relationships/image" Target="../media/image219.svg"/><Relationship Id="rId30" Type="http://schemas.openxmlformats.org/officeDocument/2006/relationships/image" Target="../media/image221.png"/><Relationship Id="rId35" Type="http://schemas.openxmlformats.org/officeDocument/2006/relationships/image" Target="../media/image224.svg"/><Relationship Id="rId8" Type="http://schemas.openxmlformats.org/officeDocument/2006/relationships/image" Target="../media/image114.png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33600" y="212735"/>
            <a:ext cx="48768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Introduction to Sequential </a:t>
            </a:r>
          </a:p>
          <a:p>
            <a:pPr algn="ctr"/>
            <a:r>
              <a:rPr lang="en-US" sz="4800" dirty="0"/>
              <a:t>Circuits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Latches</a:t>
            </a:r>
          </a:p>
          <a:p>
            <a:pPr algn="ctr"/>
            <a:r>
              <a:rPr lang="en-US" sz="4800" dirty="0"/>
              <a:t>&amp;</a:t>
            </a:r>
          </a:p>
          <a:p>
            <a:pPr algn="ctr"/>
            <a:r>
              <a:rPr lang="en-US" sz="4800" dirty="0"/>
              <a:t>Flip-Flops</a:t>
            </a:r>
          </a:p>
          <a:p>
            <a:pPr algn="ctr"/>
            <a:endParaRPr lang="en-US" sz="4800" dirty="0"/>
          </a:p>
          <a:p>
            <a:pPr algn="ctr"/>
            <a:r>
              <a:rPr lang="en-US" sz="2800" dirty="0"/>
              <a:t>Goutham Makkena</a:t>
            </a:r>
          </a:p>
        </p:txBody>
      </p:sp>
    </p:spTree>
    <p:extLst>
      <p:ext uri="{BB962C8B-B14F-4D97-AF65-F5344CB8AC3E}">
        <p14:creationId xmlns:p14="http://schemas.microsoft.com/office/powerpoint/2010/main" val="136738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E9C81A-09D8-4B97-B30B-5C6C6ECB5333}"/>
              </a:ext>
            </a:extLst>
          </p:cNvPr>
          <p:cNvSpPr/>
          <p:nvPr/>
        </p:nvSpPr>
        <p:spPr>
          <a:xfrm>
            <a:off x="4259836" y="1162050"/>
            <a:ext cx="4505325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 IV: R =0, S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 receives inputs of 0 and Q’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we don’t yet know Q’, we can’t determine the output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N2 receives inputs of 0 and Q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we don’t yet know Q, we can’t determine the output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N" sz="220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Now we are stuck!!!</a:t>
            </a:r>
          </a:p>
          <a:p>
            <a:pPr lvl="0" algn="just"/>
            <a:b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b="1" dirty="0">
                <a:solidFill>
                  <a:srgbClr val="FF0000"/>
                </a:solidFill>
              </a:rPr>
              <a:t>  </a:t>
            </a: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we know that Q must</a:t>
            </a:r>
            <a:b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either be 0 or 1. So we can solve the problem by checking what</a:t>
            </a:r>
            <a:b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happens in each of these subcases.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2200" dirty="0"/>
            </a:br>
            <a:br>
              <a:rPr lang="en-IN" sz="2200" b="1" dirty="0">
                <a:solidFill>
                  <a:srgbClr val="FF0000"/>
                </a:solidFill>
              </a:rPr>
            </a:br>
            <a:r>
              <a:rPr lang="en-IN" sz="2200" b="1" dirty="0">
                <a:solidFill>
                  <a:srgbClr val="FF0000"/>
                </a:solidFill>
              </a:rPr>
              <a:t> </a:t>
            </a:r>
            <a:br>
              <a:rPr lang="en-IN" sz="2200" b="1" dirty="0">
                <a:solidFill>
                  <a:srgbClr val="FF0000"/>
                </a:solidFill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rPr>
            </a:b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rPr>
              <a:t> </a:t>
            </a: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BDD5A-ED07-44F5-A035-F5DD139B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64" y="1143000"/>
            <a:ext cx="3724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E9C81A-09D8-4B97-B30B-5C6C6ECB5333}"/>
              </a:ext>
            </a:extLst>
          </p:cNvPr>
          <p:cNvSpPr/>
          <p:nvPr/>
        </p:nvSpPr>
        <p:spPr>
          <a:xfrm>
            <a:off x="4191000" y="1129010"/>
            <a:ext cx="49530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 IV (a): R =0, S = 0  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Q=0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S and Q are LOW, N2 produces a HIGH output on Q’,</a:t>
            </a:r>
          </a:p>
          <a:p>
            <a:pPr lvl="0" algn="just"/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N1 receives one HIGH input, Q’, so its output, Q, is LOW, just as we had assumed.</a:t>
            </a:r>
            <a:b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BDD5A-ED07-44F5-A035-F5DD139B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64" y="1143000"/>
            <a:ext cx="3724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3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E9C81A-09D8-4B97-B30B-5C6C6ECB5333}"/>
              </a:ext>
            </a:extLst>
          </p:cNvPr>
          <p:cNvSpPr/>
          <p:nvPr/>
        </p:nvSpPr>
        <p:spPr>
          <a:xfrm>
            <a:off x="4191000" y="1129010"/>
            <a:ext cx="49530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 IV (a): R =0, S = 0  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Because Q </a:t>
            </a:r>
            <a:r>
              <a:rPr lang="en-IN" sz="2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HIGH </a:t>
            </a: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produces a HIGH output on Q’,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Now N1 receives one HIGH input, Q’, so its output, Q, is LOW, just as we had assumed.</a:t>
            </a:r>
            <a:b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BDD5A-ED07-44F5-A035-F5DD139B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64" y="1143000"/>
            <a:ext cx="3724275" cy="2495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FE9DB9-0428-4F31-9593-8DE9A5D970D5}"/>
              </a:ext>
            </a:extLst>
          </p:cNvPr>
          <p:cNvSpPr/>
          <p:nvPr/>
        </p:nvSpPr>
        <p:spPr>
          <a:xfrm>
            <a:off x="228600" y="4038600"/>
            <a:ext cx="8229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Summarizing Case IV: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Q has some known prior value 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Qprev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before we enter Case IV.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Qprev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either 0 or 1, and represents the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R and S are 0, Q will remember this old value,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Qprev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Q’ will be its complement,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Qprev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’: 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circuit has memory.</a:t>
            </a:r>
          </a:p>
        </p:txBody>
      </p:sp>
    </p:spTree>
    <p:extLst>
      <p:ext uri="{BB962C8B-B14F-4D97-AF65-F5344CB8AC3E}">
        <p14:creationId xmlns:p14="http://schemas.microsoft.com/office/powerpoint/2010/main" val="106633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958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1BDD5A-ED07-44F5-A035-F5DD139B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64" y="1143000"/>
            <a:ext cx="3724275" cy="24955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F7D4D4C-D489-4572-AC19-5B9552D84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2000" y="15621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5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958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1BDD5A-ED07-44F5-A035-F5DD139B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64" y="1143000"/>
            <a:ext cx="3724275" cy="24955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FA28C5-482A-476E-89A7-071268297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000" y="1828800"/>
            <a:ext cx="1543050" cy="4000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389AD01-5877-43D7-BA01-3C5F5EB931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4000" y="2213610"/>
            <a:ext cx="781050" cy="4000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0EC1AA5-4167-4414-B894-609B64972B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6000" y="2213610"/>
            <a:ext cx="781050" cy="4000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5BD5FB-A706-402E-ADD1-187631653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5905" y="2598420"/>
            <a:ext cx="781050" cy="4000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124FD2F-C074-4B83-AF76-6C730E885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4095" y="2602230"/>
            <a:ext cx="781050" cy="4000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87387B5-1037-42F6-9B99-EC218F79C4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4000" y="2981960"/>
            <a:ext cx="781050" cy="400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924AD3F-FE71-4779-9DA3-64020CAE74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4095" y="2987040"/>
            <a:ext cx="781050" cy="4000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9ADD698-C482-40A7-93DC-B5AFBCA8E7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34000" y="3366770"/>
            <a:ext cx="781050" cy="4000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5D8141F-7648-4593-AC83-28546F169A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96953" y="3366770"/>
            <a:ext cx="781050" cy="4000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08787D4-6E52-4615-9F82-2CE1CADCEF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34000" y="3755390"/>
            <a:ext cx="781050" cy="4000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AEF6075-7347-4587-997D-72A1909C59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336857" y="4146550"/>
            <a:ext cx="781050" cy="4000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35C7BBF-592D-459E-A8A8-746DD04B2B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094095" y="4140200"/>
            <a:ext cx="781050" cy="4000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BA88C9-DA09-49F8-A598-DB9F03576FB6}"/>
              </a:ext>
            </a:extLst>
          </p:cNvPr>
          <p:cNvSpPr/>
          <p:nvPr/>
        </p:nvSpPr>
        <p:spPr>
          <a:xfrm>
            <a:off x="498982" y="4593610"/>
            <a:ext cx="8146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both inputs R and S simultaneously change from 1 to 0 – We end up in a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why SR latch is never allowed to enter S=1,R=1 state and hence it is called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FORBIDDEN STATE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E9C43EC-530F-4F2B-8FCB-6E3AA02D955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087999" y="3753485"/>
            <a:ext cx="7810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958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S’R’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BA88C9-DA09-49F8-A598-DB9F03576FB6}"/>
              </a:ext>
            </a:extLst>
          </p:cNvPr>
          <p:cNvSpPr/>
          <p:nvPr/>
        </p:nvSpPr>
        <p:spPr>
          <a:xfrm>
            <a:off x="228600" y="4613136"/>
            <a:ext cx="81460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Truth table of NAND gate can be summarised as: If a NAND gate sees at least one low input, the output is high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51FB34D-6664-482F-A732-1C8598E51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300" y="1447800"/>
            <a:ext cx="3724275" cy="23050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B42B780-DEDB-44A1-A329-2A6D2A0DD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6400" y="866120"/>
            <a:ext cx="2152650" cy="3564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E04D49-6A28-48B6-A1DC-2704734740EC}"/>
              </a:ext>
            </a:extLst>
          </p:cNvPr>
          <p:cNvSpPr/>
          <p:nvPr/>
        </p:nvSpPr>
        <p:spPr>
          <a:xfrm>
            <a:off x="223837" y="5385880"/>
            <a:ext cx="81460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Doing a similar analysis on NAND gates, we can obtain the truth table of S’R’ Latch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958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S’R’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51FB34D-6664-482F-A732-1C8598E51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300" y="1447800"/>
            <a:ext cx="3724275" cy="23050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D7EBD95-6058-4D02-A11B-85B2D20D3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4500" y="1447800"/>
            <a:ext cx="2743200" cy="34205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6DD53-3A28-4541-890E-0B22908FE21D}"/>
              </a:ext>
            </a:extLst>
          </p:cNvPr>
          <p:cNvSpPr/>
          <p:nvPr/>
        </p:nvSpPr>
        <p:spPr>
          <a:xfrm>
            <a:off x="422782" y="5158317"/>
            <a:ext cx="8146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both inputs R and S simultaneously change from 0 to 1– We end up in a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why S’R’ latch is never allowed to enter S=0,R=0 state and hence it is called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FORBIDDEN STATE</a:t>
            </a:r>
          </a:p>
        </p:txBody>
      </p:sp>
    </p:spTree>
    <p:extLst>
      <p:ext uri="{BB962C8B-B14F-4D97-AF65-F5344CB8AC3E}">
        <p14:creationId xmlns:p14="http://schemas.microsoft.com/office/powerpoint/2010/main" val="38976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958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S’R’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51FB34D-6664-482F-A732-1C8598E51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300" y="1447800"/>
            <a:ext cx="3724275" cy="23050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D7EBD95-6058-4D02-A11B-85B2D20D3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000" y="1718733"/>
            <a:ext cx="2743200" cy="34205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B9CA21-6BF3-4C62-ABC7-BF4FB79C67E3}"/>
              </a:ext>
            </a:extLst>
          </p:cNvPr>
          <p:cNvSpPr/>
          <p:nvPr/>
        </p:nvSpPr>
        <p:spPr>
          <a:xfrm>
            <a:off x="531145" y="5372100"/>
            <a:ext cx="8308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In comparing the NAND with the NOR latch, note that the input signals for the</a:t>
            </a:r>
            <a:br>
              <a:rPr lang="en-IN" dirty="0">
                <a:solidFill>
                  <a:srgbClr val="231F20"/>
                </a:solidFill>
                <a:latin typeface="TimesTenLTStd-Roman"/>
              </a:rPr>
            </a:br>
            <a:r>
              <a:rPr lang="en-IN" dirty="0">
                <a:solidFill>
                  <a:srgbClr val="231F20"/>
                </a:solidFill>
                <a:latin typeface="TimesTenLTStd-Roman"/>
              </a:rPr>
              <a:t>NAND latch require the complement of those values used for the NOR latch.</a:t>
            </a:r>
            <a:r>
              <a:rPr lang="en-IN" dirty="0"/>
              <a:t> 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That is why NAND latch is referred to as S’R’ latch</a:t>
            </a:r>
            <a:br>
              <a:rPr lang="en-IN" dirty="0">
                <a:solidFill>
                  <a:srgbClr val="231F20"/>
                </a:solidFill>
                <a:latin typeface="TimesTenLTStd-Roman"/>
              </a:rPr>
            </a:br>
            <a:endParaRPr lang="en-IN" dirty="0">
              <a:solidFill>
                <a:srgbClr val="231F20"/>
              </a:solidFill>
              <a:latin typeface="TimesTenLTStd-Roman"/>
            </a:endParaRPr>
          </a:p>
        </p:txBody>
      </p:sp>
    </p:spTree>
    <p:extLst>
      <p:ext uri="{BB962C8B-B14F-4D97-AF65-F5344CB8AC3E}">
        <p14:creationId xmlns:p14="http://schemas.microsoft.com/office/powerpoint/2010/main" val="502355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81399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 with Enable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79F0EE2-9FD7-418C-8FEF-FE4926FC1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0200" y="990600"/>
            <a:ext cx="6134100" cy="2686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09E898-D61A-40A7-8123-182832281E7C}"/>
              </a:ext>
            </a:extLst>
          </p:cNvPr>
          <p:cNvSpPr/>
          <p:nvPr/>
        </p:nvSpPr>
        <p:spPr>
          <a:xfrm>
            <a:off x="704850" y="4267200"/>
            <a:ext cx="792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It consists of the basic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S’R’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latch and two additional NAND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The control input </a:t>
            </a:r>
            <a:r>
              <a:rPr lang="en-IN" dirty="0" err="1">
                <a:solidFill>
                  <a:srgbClr val="231F20"/>
                </a:solidFill>
                <a:latin typeface="TimesTenLTStd-Roman"/>
              </a:rPr>
              <a:t>En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 acts as an enable signal for the other two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231F20"/>
                </a:solidFill>
                <a:latin typeface="TimesTenLTStd-Roman"/>
              </a:rPr>
              <a:t>The outputs of the NAND gates stay at the logic-1 level as long as the enable signal remains at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231F20"/>
                </a:solidFill>
                <a:latin typeface="TimesTenLTStd-Roman"/>
              </a:rPr>
              <a:t>This is the Memory condition for NAND latch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206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81399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 with Enable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79F0EE2-9FD7-418C-8FEF-FE4926FC1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0200" y="990600"/>
            <a:ext cx="6134100" cy="2686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09E898-D61A-40A7-8123-182832281E7C}"/>
              </a:ext>
            </a:extLst>
          </p:cNvPr>
          <p:cNvSpPr/>
          <p:nvPr/>
        </p:nvSpPr>
        <p:spPr>
          <a:xfrm>
            <a:off x="704850" y="4267200"/>
            <a:ext cx="792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When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En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=1, information on S and R is allowed to pass through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When S=1, R=0 and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En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=1, the output Q is set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When S=0,</a:t>
            </a:r>
            <a:r>
              <a:rPr kumimoji="0" lang="en-IN" sz="180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R=1 and </a:t>
            </a:r>
            <a:r>
              <a:rPr kumimoji="0" lang="en-IN" sz="1800" i="1" u="none" strike="noStrike" kern="1200" cap="none" spc="0" normalizeH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En</a:t>
            </a:r>
            <a:r>
              <a:rPr kumimoji="0" lang="en-IN" sz="180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=1, the output Q is reset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In either case, when </a:t>
            </a:r>
            <a:r>
              <a:rPr lang="en-IN" i="1" dirty="0" err="1">
                <a:solidFill>
                  <a:srgbClr val="231F20"/>
                </a:solidFill>
                <a:latin typeface="TimesTenLTStd-Italic"/>
              </a:rPr>
              <a:t>En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returns to 0, the circuit </a:t>
            </a:r>
            <a:r>
              <a:rPr lang="en-IN" b="1" dirty="0">
                <a:solidFill>
                  <a:srgbClr val="231F20"/>
                </a:solidFill>
                <a:latin typeface="TimesTenLTStd-Roman"/>
              </a:rPr>
              <a:t>remains in its current state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31F20"/>
                </a:solidFill>
                <a:latin typeface="TimesTenLTStd-Roman"/>
              </a:rPr>
              <a:t>Moreover, when </a:t>
            </a:r>
            <a:r>
              <a:rPr lang="en-IN" i="1" dirty="0" err="1">
                <a:solidFill>
                  <a:srgbClr val="231F20"/>
                </a:solidFill>
                <a:latin typeface="TimesTenLTStd-Italic"/>
              </a:rPr>
              <a:t>En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 </a:t>
            </a:r>
            <a:r>
              <a:rPr lang="en-IN" dirty="0">
                <a:solidFill>
                  <a:srgbClr val="231F20"/>
                </a:solidFill>
                <a:latin typeface="PearsonMATH08"/>
              </a:rPr>
              <a:t>=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1 and both 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S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and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R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inputs are equal to 0, the state of the circuit does not change</a:t>
            </a:r>
            <a:r>
              <a:rPr lang="en-IN" dirty="0"/>
              <a:t> </a:t>
            </a:r>
            <a:br>
              <a:rPr lang="en-IN" dirty="0"/>
            </a:br>
            <a:r>
              <a:rPr lang="en-IN" b="1" dirty="0"/>
              <a:t> </a:t>
            </a:r>
            <a:br>
              <a:rPr lang="en-IN" b="1" dirty="0"/>
            </a:br>
            <a:b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</a:b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7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Sequential Circuits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428" y="1066800"/>
            <a:ext cx="8897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The Story so far….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Logical operations which respond to combinations of</a:t>
            </a:r>
            <a:br>
              <a:rPr lang="en-IN" sz="2400" dirty="0">
                <a:solidFill>
                  <a:srgbClr val="231F20"/>
                </a:solidFill>
                <a:latin typeface="TimesTenLTStd-Roman"/>
              </a:rPr>
            </a:b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inputs to produce an output which are called combinational circuits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-Roman"/>
              </a:rPr>
              <a:t>In combinational circuits, Outputs are determined fully by the present values of inputs</a:t>
            </a:r>
            <a:r>
              <a:rPr lang="en-IN" sz="2400" dirty="0"/>
              <a:t> </a:t>
            </a:r>
            <a:br>
              <a:rPr lang="en-IN" sz="2400" dirty="0"/>
            </a:br>
            <a:endParaRPr lang="en-IN" sz="2400" dirty="0">
              <a:solidFill>
                <a:srgbClr val="231F20"/>
              </a:solidFill>
              <a:latin typeface="TimesTenLTStd-Roman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0C18D7-F291-420D-ABC0-CB98B13547CC}"/>
              </a:ext>
            </a:extLst>
          </p:cNvPr>
          <p:cNvSpPr txBox="1"/>
          <p:nvPr/>
        </p:nvSpPr>
        <p:spPr>
          <a:xfrm>
            <a:off x="159871" y="3575804"/>
            <a:ext cx="8897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Upcoming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-Roman"/>
              </a:rPr>
              <a:t>We deal with a general class of circuits in which the outputs depend on the past behaviour of the circuit, as well as on the present values of inputs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-Roman"/>
              </a:rPr>
              <a:t>These are called </a:t>
            </a:r>
            <a:r>
              <a:rPr lang="en-IN" sz="2400" b="1" i="1" dirty="0">
                <a:solidFill>
                  <a:srgbClr val="231F20"/>
                </a:solidFill>
                <a:latin typeface="Times-Roman"/>
              </a:rPr>
              <a:t>Sequential Circuits</a:t>
            </a:r>
            <a:br>
              <a:rPr lang="en-IN" sz="2400" dirty="0"/>
            </a:br>
            <a:br>
              <a:rPr lang="en-IN" sz="2400" dirty="0"/>
            </a:br>
            <a:endParaRPr lang="en-IN" sz="2400" dirty="0">
              <a:solidFill>
                <a:srgbClr val="231F20"/>
              </a:solidFill>
              <a:latin typeface="TimesTenLTStd-Roman"/>
            </a:endParaRPr>
          </a:p>
        </p:txBody>
      </p:sp>
    </p:spTree>
    <p:extLst>
      <p:ext uri="{BB962C8B-B14F-4D97-AF65-F5344CB8AC3E}">
        <p14:creationId xmlns:p14="http://schemas.microsoft.com/office/powerpoint/2010/main" val="4085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81399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 with Enable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79F0EE2-9FD7-418C-8FEF-FE4926FC1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638" y="2506636"/>
            <a:ext cx="5486402" cy="240243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05217C1-0206-4A10-B387-1901B7D8A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849" y="2362200"/>
            <a:ext cx="2909926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81399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AE9957-01DD-47D0-B9AD-54F885CAB98E}"/>
              </a:ext>
            </a:extLst>
          </p:cNvPr>
          <p:cNvSpPr/>
          <p:nvPr/>
        </p:nvSpPr>
        <p:spPr>
          <a:xfrm>
            <a:off x="685800" y="957239"/>
            <a:ext cx="777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One way to eliminate the Forbidden condition of 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SR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latch is to ensure that inputs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S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and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R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are never equal to 1 at the same time.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EECC1F2-D960-49C7-8604-D330B7388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917508"/>
            <a:ext cx="5657850" cy="211984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D021EF3-3073-4E6B-B4A8-2F97FB876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6186" y="3810000"/>
            <a:ext cx="2773014" cy="27730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931C98-7D46-4CFD-A168-0327A0520D0E}"/>
              </a:ext>
            </a:extLst>
          </p:cNvPr>
          <p:cNvSpPr/>
          <p:nvPr/>
        </p:nvSpPr>
        <p:spPr>
          <a:xfrm>
            <a:off x="685800" y="1880569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This latch has only two inputs: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D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(data) and Enable. 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D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input goes directly to 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S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input, and its complement is applied to the </a:t>
            </a:r>
            <a:r>
              <a:rPr lang="en-IN" i="1" dirty="0">
                <a:solidFill>
                  <a:srgbClr val="231F20"/>
                </a:solidFill>
                <a:latin typeface="TimesTenLTStd-Italic"/>
              </a:rPr>
              <a:t>R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input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293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B2A6-A330-439F-8070-2BC32E98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Yenti Yenti Full Video Song _ Geetha Govindam Songs _ Vijay Devarakonda, Rashm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9C82A24-7802-4A7D-8D24-827D19FDB6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737892"/>
            <a:ext cx="9063471" cy="58454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79937-D629-4073-A59E-0A691794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158729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 Symbols of Latches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DC4C15-5546-4D16-A147-B54236800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600" y="1752600"/>
            <a:ext cx="26670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A298D9-EED2-4126-940A-B9A568912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5400" y="1752600"/>
            <a:ext cx="2667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181BFA-57B7-44FB-8C54-47E1ADA212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0400" y="4191000"/>
            <a:ext cx="2667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158729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Calibri"/>
              </a:rPr>
              <a:t>Latches and Levels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181BFA-57B7-44FB-8C54-47E1ADA21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1752600"/>
            <a:ext cx="2667000" cy="21431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C9E616-D374-4D83-BC36-B6F9B6F8F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1000" y="1600200"/>
            <a:ext cx="3933825" cy="21717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56F9E54-4B96-46ED-B10B-61C2DD774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6800" y="866120"/>
            <a:ext cx="19050" cy="400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52BED5A-BCB5-480D-A355-EF2F25A494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309" y="866120"/>
            <a:ext cx="19050" cy="4000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01AF27E-4577-4FB3-804D-42ADDBEB89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9800" y="866120"/>
            <a:ext cx="19050" cy="40005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E83E683-0DC7-4802-AF29-A5F925F10A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0800" y="866120"/>
            <a:ext cx="19050" cy="40005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1FAB65C-B4AE-4B14-BA88-24302AE325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5775" y="4091147"/>
            <a:ext cx="3829050" cy="8286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96E221-AA91-41A2-85C8-2814E433CB55}"/>
              </a:ext>
            </a:extLst>
          </p:cNvPr>
          <p:cNvSpPr/>
          <p:nvPr/>
        </p:nvSpPr>
        <p:spPr>
          <a:xfrm>
            <a:off x="366712" y="5185867"/>
            <a:ext cx="8410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The state transitions of the latches start as soon as the clock pulse (Enable) changes to the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logic-1 level. Since latches respond to levels, they are called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LEVEL SENSITIVE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7A757B5-3520-4306-A041-A5942E673D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67325" y="1607751"/>
            <a:ext cx="1143000" cy="114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443C24-1E43-429E-985F-EC3F62630A10}"/>
              </a:ext>
            </a:extLst>
          </p:cNvPr>
          <p:cNvSpPr/>
          <p:nvPr/>
        </p:nvSpPr>
        <p:spPr>
          <a:xfrm>
            <a:off x="450055" y="5957421"/>
            <a:ext cx="8243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dirty="0">
                <a:solidFill>
                  <a:srgbClr val="231F20"/>
                </a:solidFill>
                <a:latin typeface="TimesTenLTStd-Roman"/>
              </a:rPr>
              <a:t>It is useful to update the output only at a specific instant in time instead of changing whenever level(Enable) is high. This leads us to </a:t>
            </a:r>
            <a:r>
              <a:rPr lang="en-IN" b="1" dirty="0">
                <a:solidFill>
                  <a:srgbClr val="FF0000"/>
                </a:solidFill>
                <a:latin typeface="TimesTenLTStd-Roman"/>
              </a:rPr>
              <a:t>Flip-Flops</a:t>
            </a:r>
          </a:p>
        </p:txBody>
      </p:sp>
    </p:spTree>
    <p:extLst>
      <p:ext uri="{BB962C8B-B14F-4D97-AF65-F5344CB8AC3E}">
        <p14:creationId xmlns:p14="http://schemas.microsoft.com/office/powerpoint/2010/main" val="316769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75455" y="9084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Calibri"/>
              </a:rPr>
              <a:t>Flip - Flops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03153-F4B6-4245-B3A8-553B1E19E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4267200" cy="426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B4579-D489-40C3-BB23-2F1F648C9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11036"/>
            <a:ext cx="3962400" cy="4502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0205A1-DABC-4B28-B99F-7E856CFB7377}"/>
              </a:ext>
            </a:extLst>
          </p:cNvPr>
          <p:cNvSpPr txBox="1"/>
          <p:nvPr/>
        </p:nvSpPr>
        <p:spPr>
          <a:xfrm>
            <a:off x="2899346" y="1052153"/>
            <a:ext cx="303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What are flip flops?</a:t>
            </a:r>
          </a:p>
        </p:txBody>
      </p:sp>
    </p:spTree>
    <p:extLst>
      <p:ext uri="{BB962C8B-B14F-4D97-AF65-F5344CB8AC3E}">
        <p14:creationId xmlns:p14="http://schemas.microsoft.com/office/powerpoint/2010/main" val="130500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158729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Edge Triggered D- Flip Flop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BBB66F8-8EE7-4948-9A7D-FD6A4FEF7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399" y="866120"/>
            <a:ext cx="6791325" cy="26955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F131DE9-6EBF-4C74-89B5-8876CABC5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312" y="4419760"/>
            <a:ext cx="7429500" cy="790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47DFC3-1562-47E3-B08E-922DA7AA5AE4}"/>
              </a:ext>
            </a:extLst>
          </p:cNvPr>
          <p:cNvSpPr/>
          <p:nvPr/>
        </p:nvSpPr>
        <p:spPr>
          <a:xfrm>
            <a:off x="1066800" y="5486400"/>
            <a:ext cx="7429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ahoma-Bold"/>
              </a:rPr>
              <a:t>D flip flops can be triggered on positive or negative edge. The above is a negative edge triggered flip-flop, which means Output changes on </a:t>
            </a:r>
            <a:r>
              <a:rPr lang="en-IN" b="1" dirty="0">
                <a:solidFill>
                  <a:srgbClr val="E59358"/>
                </a:solidFill>
                <a:latin typeface="Tahoma-Bold"/>
              </a:rPr>
              <a:t>falling </a:t>
            </a:r>
            <a:r>
              <a:rPr lang="en-IN" b="1" dirty="0">
                <a:solidFill>
                  <a:srgbClr val="000000"/>
                </a:solidFill>
                <a:latin typeface="Tahoma-Bold"/>
              </a:rPr>
              <a:t>edge of the clock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ACBCFE-00A9-4612-AA77-55E0D6979A0D}"/>
              </a:ext>
            </a:extLst>
          </p:cNvPr>
          <p:cNvCxnSpPr>
            <a:cxnSpLocks/>
          </p:cNvCxnSpPr>
          <p:nvPr/>
        </p:nvCxnSpPr>
        <p:spPr>
          <a:xfrm>
            <a:off x="1445545" y="3561695"/>
            <a:ext cx="459455" cy="85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4D17876-28AD-47D5-B442-B08DAB40A4CD}"/>
              </a:ext>
            </a:extLst>
          </p:cNvPr>
          <p:cNvSpPr/>
          <p:nvPr/>
        </p:nvSpPr>
        <p:spPr>
          <a:xfrm>
            <a:off x="2891091" y="3478588"/>
            <a:ext cx="742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ahoma-Bold"/>
              </a:rPr>
              <a:t>Master-Slave D- Flip Flop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221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158729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Edge Triggered D- Flip Flop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A7A5242-A2EA-4A87-8C6C-4697473B3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1066800"/>
            <a:ext cx="7772402" cy="5519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BC53742-26A7-42E8-B603-FF1CDB076B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5310" y="866120"/>
            <a:ext cx="19050" cy="62865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81875CC-4049-4092-A4E9-8FF89EEA2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6800" y="285750"/>
            <a:ext cx="19050" cy="62865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5B1C73-0C7B-46B8-A832-17E38F466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0614" y="324084"/>
            <a:ext cx="19050" cy="62865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202568D-A02C-4FB6-B721-78A09D153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2950" y="683250"/>
            <a:ext cx="190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 Symbols of Flip Flops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D6FCEF3-B393-4627-AB49-AF2E69129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1752600"/>
            <a:ext cx="2857500" cy="19240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8FF6C3F-8FA5-48A3-A4F3-86FD9698C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5705" y="4124980"/>
            <a:ext cx="1266825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B305F2-C146-4AB0-8B61-92BEFD286C0F}"/>
              </a:ext>
            </a:extLst>
          </p:cNvPr>
          <p:cNvSpPr txBox="1"/>
          <p:nvPr/>
        </p:nvSpPr>
        <p:spPr>
          <a:xfrm>
            <a:off x="762000" y="5334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Positive Edge triggered flip flop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1233C4-7D5E-4FD8-9AA9-EC01C65F93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3000" y="1731010"/>
            <a:ext cx="2857500" cy="1924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DF4BC42-52E4-40CA-8D4C-99FD53404E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6000" y="4181204"/>
            <a:ext cx="131445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6C2B1B-D9BE-46EC-B7B8-D36F13DE1556}"/>
              </a:ext>
            </a:extLst>
          </p:cNvPr>
          <p:cNvSpPr txBox="1"/>
          <p:nvPr/>
        </p:nvSpPr>
        <p:spPr>
          <a:xfrm>
            <a:off x="5125722" y="5334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Negative Edge triggered flip flop</a:t>
            </a:r>
          </a:p>
        </p:txBody>
      </p:sp>
    </p:spTree>
    <p:extLst>
      <p:ext uri="{BB962C8B-B14F-4D97-AF65-F5344CB8AC3E}">
        <p14:creationId xmlns:p14="http://schemas.microsoft.com/office/powerpoint/2010/main" val="71592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 Symbols of Flip Flops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D6FCEF3-B393-4627-AB49-AF2E69129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1143000"/>
            <a:ext cx="2857500" cy="1924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847A78-D164-428A-9EC2-C7A3A0588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85" y="3424284"/>
            <a:ext cx="5305425" cy="27908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C40A8A5-289F-4A6A-BFBB-C65160A79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6382" y="1039224"/>
            <a:ext cx="2692686" cy="20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0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Sequential Circuits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Limited Kyoto Coca Cola Bottle Vending Machine">
            <a:hlinkClick r:id="" action="ppaction://media"/>
            <a:extLst>
              <a:ext uri="{FF2B5EF4-FFF2-40B4-BE49-F238E27FC236}">
                <a16:creationId xmlns:a16="http://schemas.microsoft.com/office/drawing/2014/main" id="{2D754A33-A8BD-4006-9350-6E04F756A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Other Flip Flops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AB059B-77D0-451B-926C-4AC1162993E0}"/>
              </a:ext>
            </a:extLst>
          </p:cNvPr>
          <p:cNvSpPr/>
          <p:nvPr/>
        </p:nvSpPr>
        <p:spPr>
          <a:xfrm>
            <a:off x="533400" y="1219200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231F20"/>
                </a:solidFill>
                <a:latin typeface="TimesTenLTStd-Roman"/>
              </a:rPr>
              <a:t>Apart from the edge triggered D Flip Flop, there are other types of flip flops, namely JK flip flop and T flip flop</a:t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17FBB-C3DD-46A8-832E-F48CE978B024}"/>
              </a:ext>
            </a:extLst>
          </p:cNvPr>
          <p:cNvSpPr/>
          <p:nvPr/>
        </p:nvSpPr>
        <p:spPr>
          <a:xfrm>
            <a:off x="551727" y="2402727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231F20"/>
                </a:solidFill>
                <a:latin typeface="TimesTenLTStd-Roman"/>
              </a:rPr>
              <a:t>JK and T Flip Flops can be constructed with the help of D flip flop and some external logic</a:t>
            </a:r>
            <a:endParaRPr lang="en-I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F77828-30AF-4527-9331-E464ECB835A7}"/>
              </a:ext>
            </a:extLst>
          </p:cNvPr>
          <p:cNvSpPr/>
          <p:nvPr/>
        </p:nvSpPr>
        <p:spPr>
          <a:xfrm>
            <a:off x="579699" y="3429000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231F20"/>
                </a:solidFill>
                <a:latin typeface="TimesTenLTStd-Roman"/>
              </a:rPr>
              <a:t>The logical properties of a flip flop are defined by a </a:t>
            </a:r>
            <a:r>
              <a:rPr lang="en-IN" sz="2000" b="1" dirty="0">
                <a:solidFill>
                  <a:srgbClr val="231F20"/>
                </a:solidFill>
                <a:latin typeface="TimesTenLTStd-Roman"/>
              </a:rPr>
              <a:t>characteristic table </a:t>
            </a:r>
            <a:endParaRPr lang="en-IN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2A9ED-CA29-4AD0-B940-33E31047EDE4}"/>
              </a:ext>
            </a:extLst>
          </p:cNvPr>
          <p:cNvSpPr/>
          <p:nvPr/>
        </p:nvSpPr>
        <p:spPr>
          <a:xfrm>
            <a:off x="600268" y="4493420"/>
            <a:ext cx="77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231F20"/>
                </a:solidFill>
                <a:latin typeface="TimesTenLTStd-Roman"/>
              </a:rPr>
              <a:t>Characteristic Tables define the next state (i.e., the state that results from a clock transition)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231F20"/>
                </a:solidFill>
                <a:latin typeface="TimesTenLTStd-Roman"/>
              </a:rPr>
              <a:t>as a function of the inputs and the present state</a:t>
            </a:r>
            <a:r>
              <a:rPr lang="en-IN" sz="2000" dirty="0"/>
              <a:t> </a:t>
            </a:r>
            <a:br>
              <a:rPr lang="en-IN" sz="2000" dirty="0"/>
            </a:br>
            <a:br>
              <a:rPr lang="en-IN" sz="2000" dirty="0"/>
            </a:b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69265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Characteristic Tables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A3F0966-C6BB-4ABA-88B5-82C63A857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6400" y="1447800"/>
            <a:ext cx="1704975" cy="1162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CA129F-8D58-4980-8015-788A4CF9C561}"/>
              </a:ext>
            </a:extLst>
          </p:cNvPr>
          <p:cNvSpPr/>
          <p:nvPr/>
        </p:nvSpPr>
        <p:spPr>
          <a:xfrm>
            <a:off x="685800" y="2773023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Characteristic Table of D Flip Flop</a:t>
            </a:r>
            <a:br>
              <a:rPr lang="en-IN" dirty="0"/>
            </a:b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1688D6-6639-49A0-BD09-5C9605B55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000" y="1021434"/>
            <a:ext cx="2828925" cy="19240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8E67F-AF21-4273-8BCA-D56A7CEBD68A}"/>
              </a:ext>
            </a:extLst>
          </p:cNvPr>
          <p:cNvSpPr/>
          <p:nvPr/>
        </p:nvSpPr>
        <p:spPr>
          <a:xfrm>
            <a:off x="4572000" y="3156021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Characteristic Table of JK Flip Flop</a:t>
            </a:r>
            <a:br>
              <a:rPr lang="en-IN" dirty="0"/>
            </a:br>
            <a:endParaRPr lang="en-IN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C58D15-77B4-432D-8017-601F984FC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6359" y="4395663"/>
            <a:ext cx="2333625" cy="11620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8F0977-A062-4BA6-9301-632CFEE9DFD2}"/>
              </a:ext>
            </a:extLst>
          </p:cNvPr>
          <p:cNvSpPr/>
          <p:nvPr/>
        </p:nvSpPr>
        <p:spPr>
          <a:xfrm>
            <a:off x="3045759" y="5771282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Characteristic Table of T Flip Flop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03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Excitation Tables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E59BA-3ABC-41B4-93FC-369B153DE5DC}"/>
              </a:ext>
            </a:extLst>
          </p:cNvPr>
          <p:cNvSpPr/>
          <p:nvPr/>
        </p:nvSpPr>
        <p:spPr>
          <a:xfrm>
            <a:off x="605090" y="1303512"/>
            <a:ext cx="8157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 table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the inputs that are necessary to generate a particular next state when the current state is known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683B2-5F97-42E0-BED6-59BD94FE46C4}"/>
              </a:ext>
            </a:extLst>
          </p:cNvPr>
          <p:cNvSpPr/>
          <p:nvPr/>
        </p:nvSpPr>
        <p:spPr>
          <a:xfrm>
            <a:off x="607891" y="2280929"/>
            <a:ext cx="81579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state and next state are next to each other on the left-hand side of the table, and the inputs needed to make that state change happen are shown on the right side of the table.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AFE446E-E775-45A8-BA7B-BE1832634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1000" y="3480448"/>
            <a:ext cx="1162050" cy="19240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37BED0-430A-4C1D-853C-599CED7A6D06}"/>
              </a:ext>
            </a:extLst>
          </p:cNvPr>
          <p:cNvSpPr/>
          <p:nvPr/>
        </p:nvSpPr>
        <p:spPr>
          <a:xfrm>
            <a:off x="3276600" y="5589122"/>
            <a:ext cx="8157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 Table of D – Flip Flop</a:t>
            </a:r>
          </a:p>
        </p:txBody>
      </p:sp>
    </p:spTree>
    <p:extLst>
      <p:ext uri="{BB962C8B-B14F-4D97-AF65-F5344CB8AC3E}">
        <p14:creationId xmlns:p14="http://schemas.microsoft.com/office/powerpoint/2010/main" val="4280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Excitation Tables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F5702F3-9302-411E-B2EA-E69566F5C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5545" y="1600200"/>
            <a:ext cx="1162050" cy="1924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0F14C9-61AF-48E0-BA30-63DBDA77CCD8}"/>
              </a:ext>
            </a:extLst>
          </p:cNvPr>
          <p:cNvSpPr/>
          <p:nvPr/>
        </p:nvSpPr>
        <p:spPr>
          <a:xfrm>
            <a:off x="762000" y="3733800"/>
            <a:ext cx="8157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 Table of T – Flip Flop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854575-CD43-47DE-B7F2-3BBB89A78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5405" y="1600200"/>
            <a:ext cx="1543050" cy="19240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C0E041-0603-4FC2-8F85-14AAFAD1715F}"/>
              </a:ext>
            </a:extLst>
          </p:cNvPr>
          <p:cNvSpPr/>
          <p:nvPr/>
        </p:nvSpPr>
        <p:spPr>
          <a:xfrm>
            <a:off x="5374355" y="3733800"/>
            <a:ext cx="8157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 Table of JK – Flip Flop</a:t>
            </a:r>
          </a:p>
        </p:txBody>
      </p:sp>
    </p:spTree>
    <p:extLst>
      <p:ext uri="{BB962C8B-B14F-4D97-AF65-F5344CB8AC3E}">
        <p14:creationId xmlns:p14="http://schemas.microsoft.com/office/powerpoint/2010/main" val="244709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JK Flip Flop from D Flip Flop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8F1A6C-804E-443F-AD78-A86D18D3CE20}"/>
              </a:ext>
            </a:extLst>
          </p:cNvPr>
          <p:cNvSpPr/>
          <p:nvPr/>
        </p:nvSpPr>
        <p:spPr>
          <a:xfrm>
            <a:off x="533400" y="12192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231F20"/>
                </a:solidFill>
                <a:latin typeface="TimesTenLTStd-Roman"/>
              </a:rPr>
              <a:t>While constructing one type of flip flop from the other the following steps are to be followed</a:t>
            </a:r>
            <a:endParaRPr lang="en-IN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D04449-1C7B-4FB2-9997-5B960ABD8793}"/>
              </a:ext>
            </a:extLst>
          </p:cNvPr>
          <p:cNvSpPr/>
          <p:nvPr/>
        </p:nvSpPr>
        <p:spPr>
          <a:xfrm>
            <a:off x="533400" y="21336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231F20"/>
                </a:solidFill>
                <a:latin typeface="TimesTenLTStd-Roman"/>
              </a:rPr>
              <a:t>1) The next state of the flip flop that is available to us needs to be evaluated --- In this case next state of D flip flop i.e., Q(t+1)</a:t>
            </a:r>
            <a:endParaRPr lang="en-I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E66A38-49FA-476E-BFBB-95789BFE0CB9}"/>
              </a:ext>
            </a:extLst>
          </p:cNvPr>
          <p:cNvSpPr/>
          <p:nvPr/>
        </p:nvSpPr>
        <p:spPr>
          <a:xfrm>
            <a:off x="556549" y="3429000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231F20"/>
                </a:solidFill>
                <a:latin typeface="TimesTenLTStd-Roman"/>
              </a:rPr>
              <a:t>2) This next state should be evaluated as a function of inputs of the required flip flop (In this case, JK) and present state of the available flip flop (In this case D)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818FC0-9CBD-455E-BA6C-03F406902380}"/>
              </a:ext>
            </a:extLst>
          </p:cNvPr>
          <p:cNvSpPr/>
          <p:nvPr/>
        </p:nvSpPr>
        <p:spPr>
          <a:xfrm>
            <a:off x="556549" y="4882935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231F20"/>
                </a:solidFill>
                <a:latin typeface="TimesTenLTStd-Roman"/>
              </a:rPr>
              <a:t>In summary, to construct JK Flip flop from D flip flop, we need to evaluate the next state of D flip flop in terms of JK and present state of D i.e., Q(t)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4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JK Flip Flop from D Flip Flop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4189674-E0AC-4475-992E-EAD5421F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200" y="1524000"/>
            <a:ext cx="1924050" cy="4000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7D88F2D-D779-4513-94D0-4D42461F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200" y="1916430"/>
            <a:ext cx="1162050" cy="4000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577986C-5267-4DCE-B019-C2E8568F9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1725" y="1916430"/>
            <a:ext cx="781050" cy="4000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4C50F89-2480-44D9-930C-BECF4E9D3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200" y="2308860"/>
            <a:ext cx="1162050" cy="4000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EAD551-4765-4A1D-950B-B349D69CC7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73630" y="2308860"/>
            <a:ext cx="781050" cy="4000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E8CF950-14D8-4ACD-A991-B5D960D401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9200" y="2701290"/>
            <a:ext cx="1162050" cy="4000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DF274AE-0C28-43E4-9F43-DA8B160D6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2200" y="2693670"/>
            <a:ext cx="781050" cy="400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E6C4094-9856-4863-B497-52F83991D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19200" y="3093720"/>
            <a:ext cx="1162050" cy="4000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F18168-49FC-4D88-94A9-398D16FA36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71725" y="3086100"/>
            <a:ext cx="781050" cy="4000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4D4A801-6196-49C7-9244-D621A113A8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19200" y="3463290"/>
            <a:ext cx="1162050" cy="4000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AFB5B95-D5EA-4DB4-AB2D-B0C225AED0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62200" y="3463290"/>
            <a:ext cx="781050" cy="4000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94C7D5-41EE-4139-8B02-C38F1936B0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19200" y="3831954"/>
            <a:ext cx="1162050" cy="4000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CC75932-AA49-4806-892D-2769E5F1C48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62200" y="3824334"/>
            <a:ext cx="781050" cy="4000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6E48A0E-AAD3-4D2B-919B-7A383B7A015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219200" y="4213716"/>
            <a:ext cx="1162050" cy="4000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D817F9-54C5-4653-9D1E-29990D10C79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362200" y="4219050"/>
            <a:ext cx="781050" cy="4000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2D8D442-F15B-4F67-B1FD-C278CE93F16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219200" y="4587714"/>
            <a:ext cx="1162050" cy="4000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987919D-DCA7-4F0B-90D2-C8D1386188D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361057" y="4587714"/>
            <a:ext cx="781050" cy="4000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EC75CFE-9B4C-4B23-BA72-CB11495E79C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123628" y="1524000"/>
            <a:ext cx="400050" cy="34480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9BBC7D2-D994-438B-9AFD-3962057AE06E}"/>
              </a:ext>
            </a:extLst>
          </p:cNvPr>
          <p:cNvSpPr/>
          <p:nvPr/>
        </p:nvSpPr>
        <p:spPr>
          <a:xfrm>
            <a:off x="4648200" y="1947148"/>
            <a:ext cx="2435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D(J,K,Q(t)) = </a:t>
            </a:r>
            <a:r>
              <a:rPr lang="en-US" dirty="0">
                <a:latin typeface="Zapf Chancery Medium Italic"/>
              </a:rPr>
              <a:t>∑ </a:t>
            </a:r>
            <a:r>
              <a:rPr lang="en-US" dirty="0">
                <a:cs typeface="Times New Roman" pitchFamily="18" charset="0"/>
              </a:rPr>
              <a:t>(1,4,5,6)  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2012AD5-F405-4EFB-95B0-B7ACC61EEB6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800600" y="2693670"/>
            <a:ext cx="2400300" cy="1447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9DF5C48-908E-483B-A53E-3ED8E552273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844612" y="3248025"/>
            <a:ext cx="312276" cy="85275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C916883-25AC-4632-857D-E7953135373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63656" y="3702777"/>
            <a:ext cx="626246" cy="32920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F5CB9E0-D81C-4023-8387-C083906D812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flipH="1" flipV="1">
            <a:off x="5047678" y="3698739"/>
            <a:ext cx="626246" cy="329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E6828C-98EE-4EAB-803F-36B3459EC5CE}"/>
                  </a:ext>
                </a:extLst>
              </p:cNvPr>
              <p:cNvSpPr txBox="1"/>
              <p:nvPr/>
            </p:nvSpPr>
            <p:spPr>
              <a:xfrm>
                <a:off x="4114800" y="4644183"/>
                <a:ext cx="8345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imesTenLTStd-Roman"/>
                    <a:ea typeface="+mn-ea"/>
                    <a:cs typeface="+mn-cs"/>
                  </a:rPr>
                  <a:t>D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p>
                        <m: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𝑄</m:t>
                    </m:r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𝐽𝑄</m:t>
                    </m:r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E6828C-98EE-4EAB-803F-36B3459EC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644183"/>
                <a:ext cx="8345488" cy="461665"/>
              </a:xfrm>
              <a:prstGeom prst="rect">
                <a:avLst/>
              </a:prstGeom>
              <a:blipFill>
                <a:blip r:embed="rId46"/>
                <a:stretch>
                  <a:fillRect l="-1096" t="-11842" b="-27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JK Flip Flop from D Flip Flop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75AB52-3594-4A4D-8F33-6EAD29D9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25" y="1066800"/>
            <a:ext cx="8667750" cy="3257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431329A-FD24-4D6C-A360-7F89B2770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9400" y="4829175"/>
            <a:ext cx="33718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8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 Flip Flop from D Flip Flop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BF221EF-B039-4C73-8AB1-BF7279689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0200" y="1752600"/>
            <a:ext cx="1543050" cy="4000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04F0096-86B4-4AAD-884D-3E3C0A805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0200" y="2132394"/>
            <a:ext cx="781050" cy="4000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93F9A56-B204-4A5B-ABC2-C2F69ED0A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2200" y="2132394"/>
            <a:ext cx="781050" cy="4000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B0D19A6-34C7-42AB-9393-A60B8CAC5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00200" y="2499996"/>
            <a:ext cx="781050" cy="4000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20B83B3-FF92-488B-9977-F325FDD6A1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62200" y="2512188"/>
            <a:ext cx="781050" cy="40005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046A0F9-C096-44DD-8397-4A4C4314F1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00200" y="2879790"/>
            <a:ext cx="781050" cy="4000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88E3F0E-9242-4293-ABEB-54A3C0BA1C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59533" y="2889918"/>
            <a:ext cx="781050" cy="40005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D795DDF-3A6A-436F-8CEC-6FEAB7DF00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00200" y="3257520"/>
            <a:ext cx="781050" cy="4000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1760CEA-3E01-4ED1-9EB1-18FE3F228D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59533" y="3256569"/>
            <a:ext cx="781050" cy="400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212B33D-D513-4DBE-AE9F-E00EC64BD12F}"/>
                  </a:ext>
                </a:extLst>
              </p:cNvPr>
              <p:cNvSpPr/>
              <p:nvPr/>
            </p:nvSpPr>
            <p:spPr>
              <a:xfrm>
                <a:off x="1797651" y="3888658"/>
                <a:ext cx="1725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212B33D-D513-4DBE-AE9F-E00EC64BD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651" y="3888658"/>
                <a:ext cx="1725922" cy="461665"/>
              </a:xfrm>
              <a:prstGeom prst="rect">
                <a:avLst/>
              </a:prstGeom>
              <a:blipFill>
                <a:blip r:embed="rId2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raphic 38">
            <a:extLst>
              <a:ext uri="{FF2B5EF4-FFF2-40B4-BE49-F238E27FC236}">
                <a16:creationId xmlns:a16="http://schemas.microsoft.com/office/drawing/2014/main" id="{27A0D2E9-7B42-4002-95C1-C951CB09A7C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22866" y="1752600"/>
            <a:ext cx="400050" cy="192405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934633E-ECBC-4764-96E6-635207192C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733800" y="1547496"/>
            <a:ext cx="5200650" cy="23050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5EA1EFC-5755-475C-B6D3-B8BD5FE0BB6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62400" y="4742633"/>
            <a:ext cx="3381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 Flip Flop from JK Flip Flop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B627DB-2177-4427-9E47-B72F18450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200" y="1676400"/>
            <a:ext cx="1543050" cy="4000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BC09E7-6198-4EB3-AD25-B3006822F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200" y="2049018"/>
            <a:ext cx="781050" cy="4000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BF53727-582E-4A1F-A571-8C95B56404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1200" y="2055114"/>
            <a:ext cx="781050" cy="4000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AA9DABF-5FD3-47A6-BE6B-21BECFD5E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5296" y="2421636"/>
            <a:ext cx="781050" cy="400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B453C6-70C1-4863-8190-E7B30A469E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1200" y="2421636"/>
            <a:ext cx="781050" cy="4000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BD3542-FD1E-4E29-A505-F4682129EB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9200" y="2800350"/>
            <a:ext cx="781050" cy="4000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71CEE60-EC14-4D1B-A899-E28B00B66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75104" y="2800350"/>
            <a:ext cx="781050" cy="4000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DDFF873-B55E-4CAF-B371-876D034973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13104" y="3179064"/>
            <a:ext cx="781050" cy="4000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4F71F68-16CB-4E6F-8D62-2677771A78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69008" y="3179064"/>
            <a:ext cx="781050" cy="4000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993F74C-B6DE-492B-8EA6-FBA4637F2D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55392" y="1676400"/>
            <a:ext cx="781050" cy="4000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4F5FEC4-8A25-4083-8EB7-807C866151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46629" y="2062734"/>
            <a:ext cx="781050" cy="4000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A9DA29A-B0B1-4648-8ADA-2262D2C8B47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40152" y="2410968"/>
            <a:ext cx="781050" cy="4000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10DE1F7-F51B-42D2-A2DE-1168F002FC9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37104" y="2797302"/>
            <a:ext cx="781050" cy="4000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7B00D4E-2603-4181-85CE-0573E158B19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43581" y="3186684"/>
            <a:ext cx="781050" cy="4000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41A2706-AEE0-43DE-8D45-3C6E62B6195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566684" y="1738884"/>
            <a:ext cx="1447800" cy="14478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34C8EA-D0B6-444C-B6FD-C7154A1ED80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5400000">
            <a:off x="5396527" y="2540779"/>
            <a:ext cx="312276" cy="8527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8EEADEC-AE0A-4E25-A395-607E25CCB626}"/>
              </a:ext>
            </a:extLst>
          </p:cNvPr>
          <p:cNvSpPr txBox="1"/>
          <p:nvPr/>
        </p:nvSpPr>
        <p:spPr>
          <a:xfrm>
            <a:off x="5096162" y="3409507"/>
            <a:ext cx="834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J =D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81BF20C-2C8A-4202-8072-67FF632672B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934200" y="1725168"/>
            <a:ext cx="1447800" cy="1447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D7A473D-9770-4185-8B51-7FA365C852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5400000">
            <a:off x="7762566" y="2018195"/>
            <a:ext cx="312276" cy="8527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7631A6-2483-47FC-B4FD-99536BC44713}"/>
              </a:ext>
            </a:extLst>
          </p:cNvPr>
          <p:cNvSpPr txBox="1"/>
          <p:nvPr/>
        </p:nvSpPr>
        <p:spPr>
          <a:xfrm>
            <a:off x="7658100" y="3379089"/>
            <a:ext cx="834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K =D’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A53376-3BA1-41BC-A7BB-C5EE2905C82F}"/>
              </a:ext>
            </a:extLst>
          </p:cNvPr>
          <p:cNvSpPr txBox="1"/>
          <p:nvPr/>
        </p:nvSpPr>
        <p:spPr>
          <a:xfrm>
            <a:off x="5131034" y="1174158"/>
            <a:ext cx="834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For J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3FEE2-207C-4F21-AD24-9AD5491F1F91}"/>
              </a:ext>
            </a:extLst>
          </p:cNvPr>
          <p:cNvSpPr txBox="1"/>
          <p:nvPr/>
        </p:nvSpPr>
        <p:spPr>
          <a:xfrm>
            <a:off x="7391400" y="1169457"/>
            <a:ext cx="834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For 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7EDF4FF-AD94-41A7-B502-EDDEC5A0782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359533" y="4584702"/>
            <a:ext cx="48101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3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52511" y="77880"/>
            <a:ext cx="640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 Flip Flop from JK Flip Flop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ED57F13-47FC-49A6-AA05-1081083A8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200" y="1752600"/>
            <a:ext cx="1543050" cy="4000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51EAE07-A00B-41C2-82FD-FA1D7587B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200" y="2152650"/>
            <a:ext cx="781050" cy="4000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182C3DE-0672-4E6B-A802-EBCDEDBAA2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1200" y="2152650"/>
            <a:ext cx="781050" cy="4000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0676E9B-9374-48D3-A52A-31155D0408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200" y="2552700"/>
            <a:ext cx="781050" cy="4000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6F7BAD6-E4C5-4287-9DFF-DF41D12DDC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1200" y="2552700"/>
            <a:ext cx="781050" cy="4000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BD80FDF-555F-41AD-983D-BDF8221803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9200" y="2931414"/>
            <a:ext cx="781050" cy="4000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85A564-C20B-4B0B-A8FD-D6ECEBCC34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1200" y="2931414"/>
            <a:ext cx="781050" cy="4000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DF6F78F-3AAD-45AE-8183-C1D02C473B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19200" y="3319272"/>
            <a:ext cx="781050" cy="4000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1F1EC4E-68FF-4A23-8C7E-60D27BE52B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1200" y="3318129"/>
            <a:ext cx="781050" cy="4000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39EB4BF-1B2B-45D9-8413-7FA34F78D4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62250" y="1752600"/>
            <a:ext cx="781050" cy="4000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E900141-507A-431B-9098-85514EDD8A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43200" y="2141982"/>
            <a:ext cx="781050" cy="40005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936731F-81C8-427A-B540-08E859C211A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52725" y="2526030"/>
            <a:ext cx="781050" cy="4000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5D5598-70A3-4F67-98C0-0361FE2E7A2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52725" y="2916936"/>
            <a:ext cx="781050" cy="40005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7E2DF44-3F4B-4AAB-AA36-DD9FC7E63C1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43200" y="3318129"/>
            <a:ext cx="781050" cy="4000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CCD2672-EC02-45B7-8500-696D6C76774E}"/>
              </a:ext>
            </a:extLst>
          </p:cNvPr>
          <p:cNvSpPr txBox="1"/>
          <p:nvPr/>
        </p:nvSpPr>
        <p:spPr>
          <a:xfrm>
            <a:off x="4267200" y="1045438"/>
            <a:ext cx="834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For J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505273CA-2646-4264-8F27-73991EC9EEF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5400000">
            <a:off x="5147039" y="2557784"/>
            <a:ext cx="312276" cy="85275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72CE0B1-90E4-4233-8FD9-75C4C35985F2}"/>
              </a:ext>
            </a:extLst>
          </p:cNvPr>
          <p:cNvSpPr txBox="1"/>
          <p:nvPr/>
        </p:nvSpPr>
        <p:spPr>
          <a:xfrm>
            <a:off x="4724400" y="3518154"/>
            <a:ext cx="834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J =T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037B472-D827-43DB-8ACB-B0D12C5D796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24350" y="1752600"/>
            <a:ext cx="1447800" cy="14478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A5CF175-A5E4-4B52-A402-E6A7E6603435}"/>
              </a:ext>
            </a:extLst>
          </p:cNvPr>
          <p:cNvSpPr txBox="1"/>
          <p:nvPr/>
        </p:nvSpPr>
        <p:spPr>
          <a:xfrm>
            <a:off x="7467600" y="1024173"/>
            <a:ext cx="834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For 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C22E66-11C4-48D2-A982-57BCFB17EB4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041951" y="1724245"/>
            <a:ext cx="1447800" cy="14478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FFB7DAE-EE83-4691-8CC4-E141E01D4D9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5400000">
            <a:off x="7857429" y="2517792"/>
            <a:ext cx="312276" cy="85275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988924B-FA00-4712-AC27-E16392101E54}"/>
              </a:ext>
            </a:extLst>
          </p:cNvPr>
          <p:cNvSpPr txBox="1"/>
          <p:nvPr/>
        </p:nvSpPr>
        <p:spPr>
          <a:xfrm>
            <a:off x="7391400" y="3470309"/>
            <a:ext cx="834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K =T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1D137B5-0B7C-4799-9146-8F437492576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471737" y="4518163"/>
            <a:ext cx="48101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9" grpId="0"/>
      <p:bldP spid="50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Sequential Circuits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4E89E-9133-4041-A8C7-FE715EDED1DA}"/>
              </a:ext>
            </a:extLst>
          </p:cNvPr>
          <p:cNvSpPr txBox="1"/>
          <p:nvPr/>
        </p:nvSpPr>
        <p:spPr>
          <a:xfrm>
            <a:off x="0" y="956101"/>
            <a:ext cx="917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What is the hardware/logic circuit that is running the Vending machine?</a:t>
            </a:r>
            <a:br>
              <a:rPr lang="en-IN" sz="2400" dirty="0"/>
            </a:br>
            <a:endParaRPr lang="en-IN" sz="2400" dirty="0">
              <a:solidFill>
                <a:srgbClr val="231F20"/>
              </a:solidFill>
              <a:latin typeface="TimesTenLTStd-Roman"/>
            </a:endParaRPr>
          </a:p>
        </p:txBody>
      </p:sp>
      <p:pic>
        <p:nvPicPr>
          <p:cNvPr id="3" name="Picture 2" descr="A person standing in front of a store&#10;&#10;Description generated with high confidence">
            <a:extLst>
              <a:ext uri="{FF2B5EF4-FFF2-40B4-BE49-F238E27FC236}">
                <a16:creationId xmlns:a16="http://schemas.microsoft.com/office/drawing/2014/main" id="{6B513888-80DA-463E-BEBF-C01EF965F6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90" y="2057400"/>
            <a:ext cx="2910252" cy="4086150"/>
          </a:xfrm>
          <a:prstGeom prst="rect">
            <a:avLst/>
          </a:prstGeom>
        </p:spPr>
      </p:pic>
      <p:pic>
        <p:nvPicPr>
          <p:cNvPr id="5" name="Picture 4" descr="Two people standing in a room&#10;&#10;Description generated with high confidence">
            <a:extLst>
              <a:ext uri="{FF2B5EF4-FFF2-40B4-BE49-F238E27FC236}">
                <a16:creationId xmlns:a16="http://schemas.microsoft.com/office/drawing/2014/main" id="{C195FD7C-A82F-48C2-ACEF-4EBD359133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8" y="1772863"/>
            <a:ext cx="3934464" cy="2950848"/>
          </a:xfrm>
          <a:prstGeom prst="rect">
            <a:avLst/>
          </a:prstGeom>
        </p:spPr>
      </p:pic>
      <p:pic>
        <p:nvPicPr>
          <p:cNvPr id="9" name="Picture 8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118EA3DD-086D-4E18-B45B-C2A14A4A0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8" y="4735434"/>
            <a:ext cx="2837604" cy="20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Sequential Circuits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4465" y="86612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Block Diagram of Sequential Circuit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14341-12F3-4F8C-9DD2-64F6006E8121}"/>
              </a:ext>
            </a:extLst>
          </p:cNvPr>
          <p:cNvSpPr txBox="1"/>
          <p:nvPr/>
        </p:nvSpPr>
        <p:spPr>
          <a:xfrm>
            <a:off x="177707" y="3429000"/>
            <a:ext cx="37084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The output of a sequential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circuit depends on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Inputs and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Present state of the storage elements</a:t>
            </a:r>
            <a:r>
              <a:rPr lang="en-IN" sz="2400" dirty="0"/>
              <a:t> </a:t>
            </a:r>
            <a:br>
              <a:rPr lang="en-IN" sz="2400" dirty="0"/>
            </a:br>
            <a:br>
              <a:rPr lang="en-IN" sz="2400" dirty="0">
                <a:solidFill>
                  <a:srgbClr val="231F20"/>
                </a:solidFill>
                <a:latin typeface="TimesTenLTStd-Roman"/>
              </a:rPr>
            </a:br>
            <a:r>
              <a:rPr lang="en-IN" sz="2400" dirty="0"/>
              <a:t> </a:t>
            </a:r>
            <a:br>
              <a:rPr lang="en-IN" sz="2400" dirty="0"/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3CDE8-02DD-42BD-8B2E-C68C563D20CA}"/>
              </a:ext>
            </a:extLst>
          </p:cNvPr>
          <p:cNvSpPr txBox="1"/>
          <p:nvPr/>
        </p:nvSpPr>
        <p:spPr>
          <a:xfrm>
            <a:off x="4572000" y="3438939"/>
            <a:ext cx="3429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The Next state of storage elements is also a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imesTenLTStd-Roman"/>
                <a:ea typeface="+mn-ea"/>
                <a:cs typeface="+mn-cs"/>
              </a:rPr>
              <a:t> function of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Inputs and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TenLTStd-Roman"/>
              </a:rPr>
              <a:t>Present state of the storage elements</a:t>
            </a:r>
            <a:r>
              <a:rPr lang="en-IN" sz="2400" dirty="0"/>
              <a:t> </a:t>
            </a:r>
            <a:br>
              <a:rPr lang="en-IN" sz="2400" dirty="0"/>
            </a:br>
            <a:br>
              <a:rPr lang="en-IN" sz="2400" dirty="0">
                <a:solidFill>
                  <a:srgbClr val="231F20"/>
                </a:solidFill>
                <a:latin typeface="TimesTenLTStd-Roman"/>
              </a:rPr>
            </a:br>
            <a:r>
              <a:rPr lang="en-IN" sz="2400" dirty="0"/>
              <a:t> </a:t>
            </a:r>
            <a:br>
              <a:rPr lang="en-IN" sz="2400" dirty="0"/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imesTenLTStd-Roman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D915F-8ECB-4CA3-AD35-FD600C30476A}"/>
              </a:ext>
            </a:extLst>
          </p:cNvPr>
          <p:cNvSpPr/>
          <p:nvPr/>
        </p:nvSpPr>
        <p:spPr>
          <a:xfrm>
            <a:off x="1219199" y="5787280"/>
            <a:ext cx="7467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31F20"/>
                </a:solidFill>
                <a:latin typeface="TimesTenLTStd-Roman"/>
              </a:rPr>
              <a:t>Thus, </a:t>
            </a:r>
            <a:r>
              <a:rPr lang="en-IN" b="1" dirty="0">
                <a:solidFill>
                  <a:srgbClr val="FF0000"/>
                </a:solidFill>
                <a:latin typeface="TimesTenLTStd-Bold"/>
              </a:rPr>
              <a:t>a sequential circuit is specified by a time sequence of inputs,</a:t>
            </a:r>
            <a:br>
              <a:rPr lang="en-IN" b="1" dirty="0">
                <a:solidFill>
                  <a:srgbClr val="FF0000"/>
                </a:solidFill>
                <a:latin typeface="TimesTenLTStd-Bold"/>
              </a:rPr>
            </a:br>
            <a:r>
              <a:rPr lang="en-IN" b="1" dirty="0">
                <a:solidFill>
                  <a:srgbClr val="FF0000"/>
                </a:solidFill>
                <a:latin typeface="TimesTenLTStd-Bold"/>
              </a:rPr>
              <a:t>outputs, and internal states</a:t>
            </a:r>
            <a:r>
              <a:rPr lang="en-IN" dirty="0">
                <a:solidFill>
                  <a:srgbClr val="FF0000"/>
                </a:solidFill>
              </a:rPr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14386DC-1699-411C-B0F5-B7AA14618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1356445"/>
            <a:ext cx="73152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7CBC77-A318-4D81-9B3C-C737A2D2C0E3}"/>
              </a:ext>
            </a:extLst>
          </p:cNvPr>
          <p:cNvSpPr/>
          <p:nvPr/>
        </p:nvSpPr>
        <p:spPr>
          <a:xfrm>
            <a:off x="533400" y="11430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simplest sequential circuits is the SR latch, which is composed of two cross-coupled NOR gates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35566B-4815-41BD-B812-E5DAB128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2343329"/>
            <a:ext cx="3724275" cy="24955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00F01AB-471E-4EEF-868B-F5EA79A118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6714" y="2620209"/>
            <a:ext cx="1649986" cy="27319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134719-1D2C-41EC-B756-6CE1D8E29B8D}"/>
              </a:ext>
            </a:extLst>
          </p:cNvPr>
          <p:cNvSpPr/>
          <p:nvPr/>
        </p:nvSpPr>
        <p:spPr>
          <a:xfrm>
            <a:off x="762000" y="5439043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Truth table of NOR gate can be summarised as: If a NOR gate sees at least one high input, the output is low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85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7CBC77-A318-4D81-9B3C-C737A2D2C0E3}"/>
              </a:ext>
            </a:extLst>
          </p:cNvPr>
          <p:cNvSpPr/>
          <p:nvPr/>
        </p:nvSpPr>
        <p:spPr>
          <a:xfrm>
            <a:off x="359789" y="4197991"/>
            <a:ext cx="45053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good way to understand an unfamiliar circuit is to work out its</a:t>
            </a:r>
            <a:b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truth table, so that is where we begin.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24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E9C81A-09D8-4B97-B30B-5C6C6ECB5333}"/>
              </a:ext>
            </a:extLst>
          </p:cNvPr>
          <p:cNvSpPr/>
          <p:nvPr/>
        </p:nvSpPr>
        <p:spPr>
          <a:xfrm>
            <a:off x="4638675" y="1295400"/>
            <a:ext cx="45053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I: R = 1, S = 0</a:t>
            </a:r>
          </a:p>
          <a:p>
            <a:pPr lvl="0"/>
            <a:endParaRPr lang="en-IN" sz="2400" dirty="0"/>
          </a:p>
          <a:p>
            <a:pPr lvl="0"/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 sees at least one HIGH input, R, so it produces a LOW output</a:t>
            </a:r>
            <a:b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Q. N2 sees both Q and S as LOW, so it produces a HIGH output on Q’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2400" dirty="0"/>
            </a:br>
            <a:r>
              <a:rPr lang="en-IN" sz="2400" dirty="0"/>
              <a:t> </a:t>
            </a:r>
            <a:br>
              <a:rPr lang="en-IN" sz="2400" dirty="0"/>
            </a:br>
            <a:br>
              <a:rPr lang="en-IN" sz="24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BDD5A-ED07-44F5-A035-F5DD139B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64" y="1143000"/>
            <a:ext cx="3724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E9C81A-09D8-4B97-B30B-5C6C6ECB5333}"/>
              </a:ext>
            </a:extLst>
          </p:cNvPr>
          <p:cNvSpPr/>
          <p:nvPr/>
        </p:nvSpPr>
        <p:spPr>
          <a:xfrm>
            <a:off x="4250311" y="1066800"/>
            <a:ext cx="450532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 II: R = 0, S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 receives inputs of 0 and Q’ Because we don’t yet know Q’, we  can’t determine the output Q.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N2 receives at least one HIGH input, S, so it produces a LOW output on Q’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we can revisit N1,</a:t>
            </a:r>
            <a:b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knowing that both inputs are LOW, so the output Q is HIGH.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24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BDD5A-ED07-44F5-A035-F5DD139B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64" y="1143000"/>
            <a:ext cx="3724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29000" y="158234"/>
            <a:ext cx="52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 Latch</a:t>
            </a:r>
          </a:p>
        </p:txBody>
      </p:sp>
      <p:pic>
        <p:nvPicPr>
          <p:cNvPr id="10" name="Picture 10" descr="KLH_Final Logo.jpg">
            <a:extLst>
              <a:ext uri="{FF2B5EF4-FFF2-40B4-BE49-F238E27FC236}">
                <a16:creationId xmlns:a16="http://schemas.microsoft.com/office/drawing/2014/main" id="{96A313DF-3A1C-400C-96DC-8C682AF6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4"/>
            <a:ext cx="2891091" cy="8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E9C81A-09D8-4B97-B30B-5C6C6ECB5333}"/>
              </a:ext>
            </a:extLst>
          </p:cNvPr>
          <p:cNvSpPr/>
          <p:nvPr/>
        </p:nvSpPr>
        <p:spPr>
          <a:xfrm>
            <a:off x="4204849" y="1752600"/>
            <a:ext cx="45053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 III: R =1, S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/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 and N2 both see at least one HIGH input (R or S), so each produces a LOW output. Hence Q and Q’ are both LOW.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BDD5A-ED07-44F5-A035-F5DD139B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64" y="1143000"/>
            <a:ext cx="3724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16459</TotalTime>
  <Words>1774</Words>
  <Application>Microsoft Office PowerPoint</Application>
  <PresentationFormat>On-screen Show (4:3)</PresentationFormat>
  <Paragraphs>189</Paragraphs>
  <Slides>39</Slides>
  <Notes>38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Goutham M</cp:lastModifiedBy>
  <cp:revision>467</cp:revision>
  <dcterms:created xsi:type="dcterms:W3CDTF">2012-04-15T08:18:45Z</dcterms:created>
  <dcterms:modified xsi:type="dcterms:W3CDTF">2025-02-11T10:18:34Z</dcterms:modified>
</cp:coreProperties>
</file>